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3" r:id="rId5"/>
    <p:sldId id="265" r:id="rId6"/>
    <p:sldId id="260" r:id="rId7"/>
    <p:sldId id="261" r:id="rId8"/>
    <p:sldId id="268" r:id="rId9"/>
    <p:sldId id="259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C2A"/>
    <a:srgbClr val="EBC035"/>
    <a:srgbClr val="ECB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8" autoAdjust="0"/>
    <p:restoredTop sz="94660"/>
  </p:normalViewPr>
  <p:slideViewPr>
    <p:cSldViewPr snapToGrid="0">
      <p:cViewPr>
        <p:scale>
          <a:sx n="50" d="100"/>
          <a:sy n="50" d="100"/>
        </p:scale>
        <p:origin x="65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F4E12-C741-4EBD-97F2-1A8C6C4B0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3DC112-9483-4690-A334-8DFCC16C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FC6E0-0A6B-4F30-AA9E-B93FF88B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FF2FE-9422-4AD3-8464-5367D9FD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074C5-D473-4781-BA50-EB601531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1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67119-13F6-4B8B-81BE-9BC28BB4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3EF20-C097-44F8-A927-E8DE04E9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87DB8-F631-4A13-98FD-85D7D770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5FD17D-7656-4292-A7C3-C4B42A45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240AA-9CB7-464E-8975-132F1A4A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5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1B01E1-F1BF-4D1A-B194-DA3B76D48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272F3B-4829-4EFD-A8C3-3A4E98524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F0048-C6FB-409E-9650-F6C768AE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33CDC-A6CD-4D20-BBD4-2DF1515B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1B3FE-AD34-4C70-B3E9-597022D6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DF8E-BE71-4A8B-8464-53CD4336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1EF71-100B-4288-95A5-BED5E88AC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E0E0B-78A6-4F9F-B4E3-56CA6F3A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7B745-AB5C-4161-A7E8-138B7D42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2E1E8-DBD3-43C4-ABF0-E497315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0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412A6-379B-4B60-89E0-EA54A75C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A51F0C-2ECF-4469-82F4-F470F5E47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FC909-0F29-40C1-90AD-0F5F9CD5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67368-D329-4D65-9D28-E7AC10B2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FCFB4-DD43-4AF4-B376-77DEEC55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3DCC6-AC34-4F70-B025-45A66D30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12D35-53CB-486D-92D9-116922E63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B378C-1F0C-44E3-BE1C-3B1C5F77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D0551-B4CA-443E-8509-455FE15B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EAFBC8-18AC-41FD-8A15-564E4D3F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BF1AB-27D8-445C-8CAA-2CF57E76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9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4359-65F0-43F2-A6C6-6198971C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7D326-D98D-4B13-8126-54755CF1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51560-E8B0-49C0-8AC1-5C03B0C9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5E067E-EA37-42A0-AEAD-16E061360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44B769-733A-450B-888B-7054E809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82C8A0-3CFE-4EA3-A30A-A85039CD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51FCFF-E82F-4522-88A7-2D61B09E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FEE4CB-DCBA-4F5A-AA49-48211878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2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349CF-AA2F-4B05-81B5-10C9976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F6B7D7-83D3-4A60-AF38-0070967E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AE4CC9-A238-4E0E-80C5-071FF431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9979A-592B-4D8F-BC87-E29A8DF5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6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455E18-E647-48C7-BCE6-78A3F263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6609F9-C594-4B5E-B13E-8A499135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20183-21B9-46E1-93DE-3493C90A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CDB3B-9ABD-490B-9173-6DDB0282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5D6A3-FB72-4A70-A7A2-3665902D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753DC-B694-485E-970F-99A96ECDC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D14201-7CC5-4499-90CD-25EDF1A8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CE5EA3-3EC7-4CC2-8E12-45DA22CF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3F000-14C0-4C81-82DD-BA32BCBC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3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65E59-37AA-4A01-BC48-6CF54311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7D3968-FEC5-4DD7-9C70-206A83F8E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75996-DF55-4ED3-9632-89022D9A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B117C-1B03-4D7A-8208-151AD0A8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EC5194-E310-4117-A7DF-8205D874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542FC-3B0B-4FF1-BF8D-4D209419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6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3EB7CD-A073-4534-B050-D9FC2BE2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21F18-0919-426C-A98E-CAED72778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9ED27-C666-4C92-B4B7-5B9D454D3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B9540-D207-413D-8A48-692BB87D29AC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1C793-2171-4F36-9D2A-AF7338CF4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A9D8E-BCB4-46FF-9051-279D2999F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7A7F9-7261-4481-8097-B41E8A24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8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717DA19-EE3F-4A6E-840B-1977EBFCF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33EEEE-628B-42D8-A0D8-E271FFF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88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CAA38D-0E19-4D3A-8583-689B02CEF835}"/>
              </a:ext>
            </a:extLst>
          </p:cNvPr>
          <p:cNvSpPr/>
          <p:nvPr/>
        </p:nvSpPr>
        <p:spPr>
          <a:xfrm>
            <a:off x="0" y="1536848"/>
            <a:ext cx="12192000" cy="365983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CD374-BD71-4381-ADBB-4AB41F5E603D}"/>
              </a:ext>
            </a:extLst>
          </p:cNvPr>
          <p:cNvSpPr txBox="1"/>
          <p:nvPr/>
        </p:nvSpPr>
        <p:spPr>
          <a:xfrm>
            <a:off x="304800" y="1536848"/>
            <a:ext cx="774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3</a:t>
            </a:r>
            <a:r>
              <a:rPr lang="ko-KR" altLang="en-US" sz="7200" dirty="0">
                <a:solidFill>
                  <a:schemeClr val="bg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박 </a:t>
            </a:r>
            <a:r>
              <a:rPr lang="en-US" altLang="ko-KR" sz="7200" dirty="0">
                <a:solidFill>
                  <a:schemeClr val="bg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4</a:t>
            </a:r>
            <a:r>
              <a:rPr lang="ko-KR" altLang="en-US" sz="7200" dirty="0">
                <a:solidFill>
                  <a:schemeClr val="bg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일 </a:t>
            </a:r>
            <a:endParaRPr lang="en-US" altLang="ko-KR" sz="7200" dirty="0">
              <a:solidFill>
                <a:schemeClr val="bg2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ko-KR" altLang="en-US" sz="7200" dirty="0">
                <a:solidFill>
                  <a:schemeClr val="bg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태국 여행하기</a:t>
            </a:r>
          </a:p>
        </p:txBody>
      </p:sp>
    </p:spTree>
    <p:extLst>
      <p:ext uri="{BB962C8B-B14F-4D97-AF65-F5344CB8AC3E}">
        <p14:creationId xmlns:p14="http://schemas.microsoft.com/office/powerpoint/2010/main" val="94571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FD4F7916-DD84-4084-BB75-5EEF57013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3"/>
          <a:stretch/>
        </p:blipFill>
        <p:spPr>
          <a:xfrm>
            <a:off x="0" y="-50932"/>
            <a:ext cx="12191980" cy="69089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054104-6B29-41EC-8284-F9ADDB4BA5BE}"/>
              </a:ext>
            </a:extLst>
          </p:cNvPr>
          <p:cNvSpPr/>
          <p:nvPr/>
        </p:nvSpPr>
        <p:spPr>
          <a:xfrm>
            <a:off x="-20" y="-50932"/>
            <a:ext cx="12192000" cy="690893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DEBC6C-5BA5-4369-8A53-A868BDBC5026}"/>
              </a:ext>
            </a:extLst>
          </p:cNvPr>
          <p:cNvGrpSpPr/>
          <p:nvPr/>
        </p:nvGrpSpPr>
        <p:grpSpPr>
          <a:xfrm>
            <a:off x="2243718" y="464006"/>
            <a:ext cx="9948262" cy="948254"/>
            <a:chOff x="680955" y="3259998"/>
            <a:chExt cx="10619633" cy="94825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7B36052-78B2-47A3-8571-C46C58DCA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01910" y="3417641"/>
              <a:ext cx="9093200" cy="0"/>
            </a:xfrm>
            <a:prstGeom prst="line">
              <a:avLst/>
            </a:prstGeom>
            <a:solidFill>
              <a:schemeClr val="tx1">
                <a:alpha val="49000"/>
              </a:schemeClr>
            </a:solidFill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760CA9A-E80B-4A56-BBA4-087D601F04F1}"/>
                </a:ext>
              </a:extLst>
            </p:cNvPr>
            <p:cNvGrpSpPr/>
            <p:nvPr/>
          </p:nvGrpSpPr>
          <p:grpSpPr>
            <a:xfrm>
              <a:off x="680955" y="3259998"/>
              <a:ext cx="10619633" cy="948254"/>
              <a:chOff x="660270" y="3258657"/>
              <a:chExt cx="10619633" cy="94825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36EAB67-E959-4933-8CAD-0C93781DB505}"/>
                  </a:ext>
                </a:extLst>
              </p:cNvPr>
              <p:cNvSpPr/>
              <p:nvPr/>
            </p:nvSpPr>
            <p:spPr>
              <a:xfrm>
                <a:off x="1536590" y="3265221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266FE20-5CE6-41DE-9477-2F07A46912DE}"/>
                  </a:ext>
                </a:extLst>
              </p:cNvPr>
              <p:cNvSpPr/>
              <p:nvPr/>
            </p:nvSpPr>
            <p:spPr>
              <a:xfrm>
                <a:off x="10574825" y="3258657"/>
                <a:ext cx="279440" cy="279440"/>
              </a:xfrm>
              <a:prstGeom prst="ellipse">
                <a:avLst/>
              </a:prstGeom>
              <a:solidFill>
                <a:srgbClr val="ECB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638F5-9CC8-499B-8C9C-4A45CE68CDAC}"/>
                  </a:ext>
                </a:extLst>
              </p:cNvPr>
              <p:cNvSpPr txBox="1"/>
              <p:nvPr/>
            </p:nvSpPr>
            <p:spPr>
              <a:xfrm>
                <a:off x="660270" y="3656417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시암에서 쇼핑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77FEBB-3DA5-4FA5-89CE-6EC5EDCAD83A}"/>
                  </a:ext>
                </a:extLst>
              </p:cNvPr>
              <p:cNvSpPr txBox="1"/>
              <p:nvPr/>
            </p:nvSpPr>
            <p:spPr>
              <a:xfrm>
                <a:off x="9330523" y="3662269"/>
                <a:ext cx="1949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    </a:t>
                </a:r>
                <a:r>
                  <a:rPr lang="ko-KR" altLang="en-US" sz="2800" dirty="0" err="1">
                    <a:solidFill>
                      <a:srgbClr val="EBC035"/>
                    </a:solidFill>
                  </a:rPr>
                  <a:t>루프탑</a:t>
                </a:r>
                <a:endParaRPr lang="ko-KR" altLang="en-US" sz="2800" dirty="0">
                  <a:solidFill>
                    <a:srgbClr val="EBC035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7F13AD-55E4-4266-AFC7-21127827E602}"/>
                  </a:ext>
                </a:extLst>
              </p:cNvPr>
              <p:cNvSpPr txBox="1"/>
              <p:nvPr/>
            </p:nvSpPr>
            <p:spPr>
              <a:xfrm>
                <a:off x="5262202" y="3683691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</a:rPr>
                  <a:t>카오산</a:t>
                </a:r>
                <a:r>
                  <a:rPr lang="ko-KR" altLang="en-US" sz="2800" dirty="0">
                    <a:solidFill>
                      <a:schemeClr val="bg1"/>
                    </a:solidFill>
                  </a:rPr>
                  <a:t> 로드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54BDE77-3F25-4607-B5BA-D840562C7BF3}"/>
                  </a:ext>
                </a:extLst>
              </p:cNvPr>
              <p:cNvSpPr/>
              <p:nvPr/>
            </p:nvSpPr>
            <p:spPr>
              <a:xfrm>
                <a:off x="6057880" y="3258657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0F3013-FCDF-4461-BCF7-FB789E895974}"/>
              </a:ext>
            </a:extLst>
          </p:cNvPr>
          <p:cNvSpPr txBox="1"/>
          <p:nvPr/>
        </p:nvSpPr>
        <p:spPr>
          <a:xfrm>
            <a:off x="422281" y="50941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3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67283-1C5A-42A2-A13A-CDFB185DF900}"/>
              </a:ext>
            </a:extLst>
          </p:cNvPr>
          <p:cNvSpPr txBox="1"/>
          <p:nvPr/>
        </p:nvSpPr>
        <p:spPr>
          <a:xfrm>
            <a:off x="651807" y="2884565"/>
            <a:ext cx="88773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rgbClr val="EABC2A"/>
                </a:solidFill>
              </a:rPr>
              <a:t>루프탑</a:t>
            </a:r>
            <a:endParaRPr lang="en-US" altLang="ko-KR" sz="3200" dirty="0">
              <a:solidFill>
                <a:srgbClr val="EABC2A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태국 방콕은 세계적으로 </a:t>
            </a:r>
            <a:r>
              <a:rPr lang="ko-KR" altLang="en-US" sz="2400" dirty="0" err="1">
                <a:solidFill>
                  <a:schemeClr val="bg1"/>
                </a:solidFill>
              </a:rPr>
              <a:t>루프탑바가</a:t>
            </a:r>
            <a:r>
              <a:rPr lang="ko-KR" altLang="en-US" sz="2400" dirty="0">
                <a:solidFill>
                  <a:schemeClr val="bg1"/>
                </a:solidFill>
              </a:rPr>
              <a:t> 유명하다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바람이 부는 시원한 옥상에서 흥겨운 분위기를 즐기면서 여행의 마지막날을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화려하게 보낼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추천 </a:t>
            </a:r>
            <a:r>
              <a:rPr lang="ko-KR" altLang="en-US" sz="2400" dirty="0" err="1">
                <a:solidFill>
                  <a:schemeClr val="bg1"/>
                </a:solidFill>
              </a:rPr>
              <a:t>루프탑바는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버티고와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문바가</a:t>
            </a:r>
            <a:r>
              <a:rPr lang="ko-KR" altLang="en-US" sz="2400" dirty="0">
                <a:solidFill>
                  <a:schemeClr val="bg1"/>
                </a:solidFill>
              </a:rPr>
              <a:t> 가장 대표적이다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9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44CDCC81-D946-499D-96FA-552DCE81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6BEEE5-8419-4402-8EF6-8C7D920103E8}"/>
              </a:ext>
            </a:extLst>
          </p:cNvPr>
          <p:cNvSpPr/>
          <p:nvPr/>
        </p:nvSpPr>
        <p:spPr>
          <a:xfrm>
            <a:off x="0" y="1070823"/>
            <a:ext cx="12192000" cy="431248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2E68DA0-9ABD-4192-ABDD-B3DA024BBC29}"/>
              </a:ext>
            </a:extLst>
          </p:cNvPr>
          <p:cNvGrpSpPr/>
          <p:nvPr/>
        </p:nvGrpSpPr>
        <p:grpSpPr>
          <a:xfrm>
            <a:off x="650502" y="1474693"/>
            <a:ext cx="11820898" cy="2970094"/>
            <a:chOff x="76150" y="1196965"/>
            <a:chExt cx="11820898" cy="29700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B67D69-28D2-4A62-8D6D-984CC75E2F70}"/>
                </a:ext>
              </a:extLst>
            </p:cNvPr>
            <p:cNvSpPr txBox="1"/>
            <p:nvPr/>
          </p:nvSpPr>
          <p:spPr>
            <a:xfrm>
              <a:off x="76150" y="1196965"/>
              <a:ext cx="6527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800" i="1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Day 1</a:t>
              </a:r>
              <a:endParaRPr lang="ko-KR" altLang="en-US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6062FD-0821-4927-AF4F-83CA5B35DE52}"/>
                </a:ext>
              </a:extLst>
            </p:cNvPr>
            <p:cNvSpPr txBox="1"/>
            <p:nvPr/>
          </p:nvSpPr>
          <p:spPr>
            <a:xfrm>
              <a:off x="4184650" y="3212952"/>
              <a:ext cx="2984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왕궁</a:t>
              </a:r>
              <a:r>
                <a:rPr lang="en-US" altLang="ko-KR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&amp; </a:t>
              </a:r>
              <a:r>
                <a:rPr lang="ko-KR" altLang="en-US" sz="2800" dirty="0" err="1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왓포사원</a:t>
              </a:r>
              <a:r>
                <a:rPr lang="ko-KR" altLang="en-US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       구경 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47EF6C-A4DB-46B2-82AB-340DB5214D4E}"/>
                </a:ext>
              </a:extLst>
            </p:cNvPr>
            <p:cNvGrpSpPr/>
            <p:nvPr/>
          </p:nvGrpSpPr>
          <p:grpSpPr>
            <a:xfrm>
              <a:off x="76150" y="2684924"/>
              <a:ext cx="11820898" cy="1145241"/>
              <a:chOff x="445444" y="2981308"/>
              <a:chExt cx="11820898" cy="1145241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5FDFD66-64A1-43A8-AFEF-41C2C4615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7300" y="3127592"/>
                <a:ext cx="9093200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D23D3F6-49CE-430C-8F86-F2A00ADEE62F}"/>
                  </a:ext>
                </a:extLst>
              </p:cNvPr>
              <p:cNvSpPr/>
              <p:nvPr/>
            </p:nvSpPr>
            <p:spPr>
              <a:xfrm>
                <a:off x="1257280" y="2987872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2B07D96-2235-4DA7-9B09-66BB05043903}"/>
                  </a:ext>
                </a:extLst>
              </p:cNvPr>
              <p:cNvSpPr/>
              <p:nvPr/>
            </p:nvSpPr>
            <p:spPr>
              <a:xfrm>
                <a:off x="5702270" y="3015836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5EA6C7A-0D74-4C9A-B8B8-5452804D339A}"/>
                  </a:ext>
                </a:extLst>
              </p:cNvPr>
              <p:cNvSpPr/>
              <p:nvPr/>
            </p:nvSpPr>
            <p:spPr>
              <a:xfrm>
                <a:off x="10147260" y="2981308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8AF619-AB58-4100-BDDC-D80759DFE03A}"/>
                  </a:ext>
                </a:extLst>
              </p:cNvPr>
              <p:cNvSpPr txBox="1"/>
              <p:nvPr/>
            </p:nvSpPr>
            <p:spPr>
              <a:xfrm>
                <a:off x="445444" y="3603329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Dubai" panose="020B0503030403030204" pitchFamily="34" charset="-78"/>
                    <a:cs typeface="Dubai" panose="020B0503030403030204" pitchFamily="34" charset="-78"/>
                  </a:rPr>
                  <a:t>수상 시장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BC2D8A-9B59-450E-A9AE-AF62E52D3A7B}"/>
                  </a:ext>
                </a:extLst>
              </p:cNvPr>
              <p:cNvSpPr txBox="1"/>
              <p:nvPr/>
            </p:nvSpPr>
            <p:spPr>
              <a:xfrm>
                <a:off x="9281842" y="3514143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  <a:latin typeface="Dubai" panose="020B0503030403030204" pitchFamily="34" charset="-78"/>
                    <a:cs typeface="Dubai" panose="020B0503030403030204" pitchFamily="34" charset="-78"/>
                  </a:rPr>
                  <a:t>아시아티크</a:t>
                </a:r>
                <a:endParaRPr lang="ko-KR" altLang="en-US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82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D145B412-708E-454F-9F56-3E23F318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67" b="1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3C1DC5-F201-4A6D-BBC7-53EEDD3F398A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FCD9A-2A61-4518-802B-6D8A76F3F510}"/>
              </a:ext>
            </a:extLst>
          </p:cNvPr>
          <p:cNvSpPr txBox="1"/>
          <p:nvPr/>
        </p:nvSpPr>
        <p:spPr>
          <a:xfrm>
            <a:off x="801611" y="2702747"/>
            <a:ext cx="67818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EABC2A"/>
                </a:solidFill>
                <a:latin typeface="+mj-lt"/>
              </a:rPr>
              <a:t>담넌</a:t>
            </a:r>
            <a:r>
              <a:rPr lang="ko-KR" altLang="en-US" sz="4000" dirty="0">
                <a:solidFill>
                  <a:srgbClr val="EABC2A"/>
                </a:solidFill>
                <a:latin typeface="+mj-lt"/>
              </a:rPr>
              <a:t> </a:t>
            </a:r>
            <a:r>
              <a:rPr lang="ko-KR" altLang="en-US" sz="4000" dirty="0" err="1">
                <a:solidFill>
                  <a:srgbClr val="EABC2A"/>
                </a:solidFill>
                <a:latin typeface="+mj-lt"/>
              </a:rPr>
              <a:t>사두악</a:t>
            </a:r>
            <a:r>
              <a:rPr lang="ko-KR" altLang="en-US" sz="4000" dirty="0">
                <a:solidFill>
                  <a:srgbClr val="EABC2A"/>
                </a:solidFill>
                <a:latin typeface="+mj-lt"/>
              </a:rPr>
              <a:t> 수상시장</a:t>
            </a:r>
            <a:endParaRPr lang="en-US" altLang="ko-KR" sz="4000" dirty="0">
              <a:solidFill>
                <a:srgbClr val="EABC2A"/>
              </a:solidFill>
              <a:latin typeface="+mj-lt"/>
            </a:endParaRPr>
          </a:p>
          <a:p>
            <a:endParaRPr lang="en-US" altLang="ko-KR" dirty="0">
              <a:solidFill>
                <a:schemeClr val="bg1"/>
              </a:solidFill>
              <a:latin typeface="+mj-lt"/>
              <a:ea typeface="바탕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방콕에서 버스로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시간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분 정도 간다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태국의 수상시장중 규모가 가장 크고 전통이 오래된 시장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 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나룻배를 타고 다니는 상인들의 모습을 통해 태국 전통 시장의 분위기를 느낄 수 있다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951A2-215B-4C54-AADC-CB3D3B76A4B1}"/>
              </a:ext>
            </a:extLst>
          </p:cNvPr>
          <p:cNvSpPr txBox="1"/>
          <p:nvPr/>
        </p:nvSpPr>
        <p:spPr>
          <a:xfrm>
            <a:off x="168035" y="47749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1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09ADB2-97D3-4E36-B437-DB0988DD1DA8}"/>
              </a:ext>
            </a:extLst>
          </p:cNvPr>
          <p:cNvGrpSpPr/>
          <p:nvPr/>
        </p:nvGrpSpPr>
        <p:grpSpPr>
          <a:xfrm>
            <a:off x="1426338" y="1080373"/>
            <a:ext cx="11704546" cy="1317397"/>
            <a:chOff x="1426338" y="1080373"/>
            <a:chExt cx="11704546" cy="13173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FA493-78CB-4AF6-85B3-FA402455B271}"/>
                </a:ext>
              </a:extLst>
            </p:cNvPr>
            <p:cNvSpPr txBox="1"/>
            <p:nvPr/>
          </p:nvSpPr>
          <p:spPr>
            <a:xfrm>
              <a:off x="5669624" y="1443663"/>
              <a:ext cx="2984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왕궁</a:t>
              </a:r>
              <a:r>
                <a:rPr lang="en-US" altLang="ko-KR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&amp; </a:t>
              </a:r>
              <a:r>
                <a:rPr lang="ko-KR" altLang="en-US" sz="2800" dirty="0" err="1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왓포사원</a:t>
              </a:r>
              <a:r>
                <a:rPr lang="ko-KR" altLang="en-US" sz="2800" dirty="0">
                  <a:solidFill>
                    <a:schemeClr val="bg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       구경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7311297-F94D-4C03-95BF-39E0C35314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0768" y="1226656"/>
              <a:ext cx="9093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8C73110-D199-4402-9F4E-1BB82BB84294}"/>
                </a:ext>
              </a:extLst>
            </p:cNvPr>
            <p:cNvSpPr/>
            <p:nvPr/>
          </p:nvSpPr>
          <p:spPr>
            <a:xfrm>
              <a:off x="2302658" y="1086937"/>
              <a:ext cx="279440" cy="279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4161EA2-0F07-4A46-9EE3-2F2A02EBE704}"/>
                </a:ext>
              </a:extLst>
            </p:cNvPr>
            <p:cNvSpPr/>
            <p:nvPr/>
          </p:nvSpPr>
          <p:spPr>
            <a:xfrm>
              <a:off x="6747648" y="1114901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5FFAA04-5297-45B4-8B94-0DF48988E626}"/>
                </a:ext>
              </a:extLst>
            </p:cNvPr>
            <p:cNvSpPr/>
            <p:nvPr/>
          </p:nvSpPr>
          <p:spPr>
            <a:xfrm>
              <a:off x="11192638" y="1080373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088019-785A-4AB2-AC16-E5B50CF9DFCF}"/>
                </a:ext>
              </a:extLst>
            </p:cNvPr>
            <p:cNvSpPr txBox="1"/>
            <p:nvPr/>
          </p:nvSpPr>
          <p:spPr>
            <a:xfrm>
              <a:off x="1426338" y="1478133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FFC000"/>
                  </a:solidFill>
                </a:rPr>
                <a:t>수상 시장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D130E8-528F-4240-9A67-E95380212419}"/>
                </a:ext>
              </a:extLst>
            </p:cNvPr>
            <p:cNvSpPr txBox="1"/>
            <p:nvPr/>
          </p:nvSpPr>
          <p:spPr>
            <a:xfrm>
              <a:off x="10146384" y="1579687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아시아티크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50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4C32-5E60-4606-BB9E-F65B7A21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D1453-55A8-4A98-B8C6-BCD7E15F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CE5F5-68AA-4FAA-A1D2-C2C138CD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43C073-6497-408C-8F52-682486B87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AC007-C2C4-4FCB-8599-3B9641867AA5}"/>
              </a:ext>
            </a:extLst>
          </p:cNvPr>
          <p:cNvSpPr txBox="1"/>
          <p:nvPr/>
        </p:nvSpPr>
        <p:spPr>
          <a:xfrm>
            <a:off x="221322" y="1751836"/>
            <a:ext cx="86868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EABC2A"/>
                </a:solidFill>
              </a:rPr>
              <a:t>태국 왕궁</a:t>
            </a:r>
            <a:r>
              <a:rPr lang="en-US" altLang="ko-KR" sz="4400" dirty="0">
                <a:solidFill>
                  <a:srgbClr val="EABC2A"/>
                </a:solidFill>
              </a:rPr>
              <a:t>&amp; </a:t>
            </a:r>
            <a:r>
              <a:rPr lang="ko-KR" altLang="en-US" sz="4400" dirty="0" err="1">
                <a:solidFill>
                  <a:srgbClr val="EABC2A"/>
                </a:solidFill>
              </a:rPr>
              <a:t>왓포사원</a:t>
            </a:r>
            <a:endParaRPr lang="en-US" altLang="ko-KR" sz="4400" dirty="0">
              <a:solidFill>
                <a:srgbClr val="EABC2A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태국은 불교국가라 크고 작은 사원들이 많지만 태국의 가장 대표적인 사원</a:t>
            </a:r>
            <a:r>
              <a:rPr lang="en-US" altLang="ko-KR" sz="2400" dirty="0">
                <a:solidFill>
                  <a:schemeClr val="bg1"/>
                </a:solidFill>
              </a:rPr>
              <a:t>! </a:t>
            </a:r>
            <a:r>
              <a:rPr lang="ko-KR" altLang="en-US" sz="2400" dirty="0">
                <a:solidFill>
                  <a:schemeClr val="bg1"/>
                </a:solidFill>
              </a:rPr>
              <a:t>태국 국왕이었던 라마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세가 수도를 방콕으로 옮기며 궁전과 함께 건축한 곳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화려하게 치장되어 눈이 부실 정도로 휘황찬란한 사찰과 궁전들은 하나같이 호화롭기 그지없어 아유타야 시대의 영광과 번영을 재현하고 지속하기 위한 태국 황실과 국민의 염원을 엿볼 수 있다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입장료</a:t>
            </a:r>
            <a:r>
              <a:rPr lang="en-US" altLang="ko-KR" sz="2400" dirty="0">
                <a:solidFill>
                  <a:schemeClr val="bg1"/>
                </a:solidFill>
              </a:rPr>
              <a:t>:600</a:t>
            </a:r>
            <a:r>
              <a:rPr lang="ko-KR" altLang="en-US" sz="2400" dirty="0">
                <a:solidFill>
                  <a:schemeClr val="bg1"/>
                </a:solidFill>
              </a:rPr>
              <a:t>바트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974A3B-B3E6-4C1E-AE40-CD34C434E966}"/>
              </a:ext>
            </a:extLst>
          </p:cNvPr>
          <p:cNvGrpSpPr/>
          <p:nvPr/>
        </p:nvGrpSpPr>
        <p:grpSpPr>
          <a:xfrm>
            <a:off x="1513727" y="508872"/>
            <a:ext cx="11704546" cy="1317397"/>
            <a:chOff x="1426338" y="1080373"/>
            <a:chExt cx="11704546" cy="13173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8A6720-8B51-4D5D-8CCB-7AB39406A273}"/>
                </a:ext>
              </a:extLst>
            </p:cNvPr>
            <p:cNvSpPr txBox="1"/>
            <p:nvPr/>
          </p:nvSpPr>
          <p:spPr>
            <a:xfrm>
              <a:off x="5669624" y="1443663"/>
              <a:ext cx="2984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FFC000"/>
                  </a:solidFill>
                </a:rPr>
                <a:t>왕궁</a:t>
              </a:r>
              <a:r>
                <a:rPr lang="en-US" altLang="ko-KR" sz="2800" dirty="0">
                  <a:solidFill>
                    <a:srgbClr val="FFC000"/>
                  </a:solidFill>
                </a:rPr>
                <a:t>&amp; </a:t>
              </a:r>
              <a:r>
                <a:rPr lang="ko-KR" altLang="en-US" sz="2800" dirty="0" err="1">
                  <a:solidFill>
                    <a:srgbClr val="FFC000"/>
                  </a:solidFill>
                </a:rPr>
                <a:t>왓포사원</a:t>
              </a:r>
              <a:r>
                <a:rPr lang="ko-KR" altLang="en-US" sz="2800" dirty="0">
                  <a:solidFill>
                    <a:srgbClr val="FFC000"/>
                  </a:solidFill>
                </a:rPr>
                <a:t>       구경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F50C3D-73C5-4398-A213-BFFAE500C4A2}"/>
                </a:ext>
              </a:extLst>
            </p:cNvPr>
            <p:cNvCxnSpPr>
              <a:cxnSpLocks/>
            </p:cNvCxnSpPr>
            <p:nvPr/>
          </p:nvCxnSpPr>
          <p:spPr>
            <a:xfrm>
              <a:off x="2340768" y="1226656"/>
              <a:ext cx="9093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97C846-6CC2-42F4-8A4C-A3B7FB514E04}"/>
                </a:ext>
              </a:extLst>
            </p:cNvPr>
            <p:cNvSpPr/>
            <p:nvPr/>
          </p:nvSpPr>
          <p:spPr>
            <a:xfrm>
              <a:off x="2302658" y="1086937"/>
              <a:ext cx="279440" cy="2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7B63312-7E2F-4865-A685-897BBF6089E4}"/>
                </a:ext>
              </a:extLst>
            </p:cNvPr>
            <p:cNvSpPr/>
            <p:nvPr/>
          </p:nvSpPr>
          <p:spPr>
            <a:xfrm>
              <a:off x="6747648" y="1114901"/>
              <a:ext cx="279440" cy="279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C40DCFA-8878-429A-8330-F098FA140C3A}"/>
                </a:ext>
              </a:extLst>
            </p:cNvPr>
            <p:cNvSpPr/>
            <p:nvPr/>
          </p:nvSpPr>
          <p:spPr>
            <a:xfrm>
              <a:off x="11192638" y="1080373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F156A8-FE09-4C7C-A321-A32DF5975514}"/>
                </a:ext>
              </a:extLst>
            </p:cNvPr>
            <p:cNvSpPr txBox="1"/>
            <p:nvPr/>
          </p:nvSpPr>
          <p:spPr>
            <a:xfrm>
              <a:off x="1426338" y="1478133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수상 시장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00B0C2-E34C-4CAC-A6BC-B1A02AE01504}"/>
                </a:ext>
              </a:extLst>
            </p:cNvPr>
            <p:cNvSpPr txBox="1"/>
            <p:nvPr/>
          </p:nvSpPr>
          <p:spPr>
            <a:xfrm>
              <a:off x="10146384" y="1579687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아시아티크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EFEED9-C967-438B-A499-454C15699422}"/>
              </a:ext>
            </a:extLst>
          </p:cNvPr>
          <p:cNvSpPr txBox="1"/>
          <p:nvPr/>
        </p:nvSpPr>
        <p:spPr>
          <a:xfrm>
            <a:off x="168035" y="47749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1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628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C267A67D-3087-44CD-9A74-A66F0D418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BF5F31-5C83-48C9-BFC0-9650BFF30912}"/>
              </a:ext>
            </a:extLst>
          </p:cNvPr>
          <p:cNvSpPr/>
          <p:nvPr/>
        </p:nvSpPr>
        <p:spPr>
          <a:xfrm>
            <a:off x="-20" y="15"/>
            <a:ext cx="12192000" cy="6857985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E37B5-C96B-4E0A-8229-0FBBEDAA44EE}"/>
              </a:ext>
            </a:extLst>
          </p:cNvPr>
          <p:cNvSpPr txBox="1"/>
          <p:nvPr/>
        </p:nvSpPr>
        <p:spPr>
          <a:xfrm>
            <a:off x="581763" y="1709853"/>
            <a:ext cx="6680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4400" dirty="0" err="1">
                <a:solidFill>
                  <a:srgbClr val="EABC2A"/>
                </a:solidFill>
              </a:rPr>
              <a:t>아시아티크</a:t>
            </a:r>
            <a:endParaRPr lang="en-US" altLang="ko-KR" sz="4400" dirty="0">
              <a:solidFill>
                <a:srgbClr val="EABC2A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방콕하면</a:t>
            </a:r>
            <a:r>
              <a:rPr lang="ko-KR" altLang="en-US" sz="2400" dirty="0">
                <a:solidFill>
                  <a:schemeClr val="bg1"/>
                </a:solidFill>
              </a:rPr>
              <a:t> 야시장은 빼놓을 수 </a:t>
            </a:r>
            <a:r>
              <a:rPr lang="ko-KR" altLang="en-US" sz="2400" dirty="0" err="1">
                <a:solidFill>
                  <a:schemeClr val="bg1"/>
                </a:solidFill>
              </a:rPr>
              <a:t>없는곳인데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그중에서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아시아티크는</a:t>
            </a:r>
            <a:r>
              <a:rPr lang="ko-KR" altLang="en-US" sz="2400" dirty="0">
                <a:solidFill>
                  <a:schemeClr val="bg1"/>
                </a:solidFill>
              </a:rPr>
              <a:t> 테마파크형 야시장이다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태국 유명 프랜차이즈 식당들이 </a:t>
            </a:r>
          </a:p>
          <a:p>
            <a:r>
              <a:rPr lang="ko-KR" altLang="en-US" sz="2400" dirty="0" err="1">
                <a:solidFill>
                  <a:schemeClr val="bg1"/>
                </a:solidFill>
              </a:rPr>
              <a:t>입점되어</a:t>
            </a:r>
            <a:r>
              <a:rPr lang="ko-KR" altLang="en-US" sz="2400" dirty="0">
                <a:solidFill>
                  <a:schemeClr val="bg1"/>
                </a:solidFill>
              </a:rPr>
              <a:t> 있어 저녁식사를 즐기기 괜찮고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대관람차를 타고 야경을 </a:t>
            </a:r>
            <a:r>
              <a:rPr lang="ko-KR" altLang="en-US" sz="2400" dirty="0" err="1">
                <a:solidFill>
                  <a:schemeClr val="bg1"/>
                </a:solidFill>
              </a:rPr>
              <a:t>즐겨보는것도</a:t>
            </a:r>
            <a:r>
              <a:rPr lang="ko-KR" altLang="en-US" sz="2400" dirty="0">
                <a:solidFill>
                  <a:schemeClr val="bg1"/>
                </a:solidFill>
              </a:rPr>
              <a:t> 좋다</a:t>
            </a:r>
            <a:r>
              <a:rPr lang="en-US" altLang="ko-KR" sz="2400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영업시간 </a:t>
            </a:r>
            <a:r>
              <a:rPr lang="en-US" altLang="ko-KR" sz="2400" dirty="0">
                <a:solidFill>
                  <a:schemeClr val="bg1"/>
                </a:solidFill>
              </a:rPr>
              <a:t>17:00~24:00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5D2829-B3F2-44EB-8B9D-3DB977F168BA}"/>
              </a:ext>
            </a:extLst>
          </p:cNvPr>
          <p:cNvGrpSpPr/>
          <p:nvPr/>
        </p:nvGrpSpPr>
        <p:grpSpPr>
          <a:xfrm>
            <a:off x="1526427" y="522368"/>
            <a:ext cx="11704546" cy="1317397"/>
            <a:chOff x="1426338" y="1080373"/>
            <a:chExt cx="11704546" cy="13173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839F5-A4F9-4D2E-8645-B80A05AAFA74}"/>
                </a:ext>
              </a:extLst>
            </p:cNvPr>
            <p:cNvSpPr txBox="1"/>
            <p:nvPr/>
          </p:nvSpPr>
          <p:spPr>
            <a:xfrm>
              <a:off x="5669624" y="1443663"/>
              <a:ext cx="2984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왕궁</a:t>
              </a:r>
              <a:r>
                <a:rPr lang="en-US" altLang="ko-KR" sz="2800" dirty="0">
                  <a:solidFill>
                    <a:schemeClr val="bg1"/>
                  </a:solidFill>
                </a:rPr>
                <a:t>&amp;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왓포사원</a:t>
              </a:r>
              <a:r>
                <a:rPr lang="ko-KR" altLang="en-US" sz="2800" dirty="0">
                  <a:solidFill>
                    <a:schemeClr val="bg1"/>
                  </a:solidFill>
                </a:rPr>
                <a:t>       구경 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B1BFADF-3975-43CD-B9DD-256CB76868DA}"/>
                </a:ext>
              </a:extLst>
            </p:cNvPr>
            <p:cNvCxnSpPr>
              <a:cxnSpLocks/>
            </p:cNvCxnSpPr>
            <p:nvPr/>
          </p:nvCxnSpPr>
          <p:spPr>
            <a:xfrm>
              <a:off x="2340768" y="1226656"/>
              <a:ext cx="9093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4EB9A61-1974-4DA3-9AA9-2947972C539A}"/>
                </a:ext>
              </a:extLst>
            </p:cNvPr>
            <p:cNvSpPr/>
            <p:nvPr/>
          </p:nvSpPr>
          <p:spPr>
            <a:xfrm>
              <a:off x="2302658" y="1086937"/>
              <a:ext cx="279440" cy="279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359BD8-A170-492C-8AF2-4F00682957AE}"/>
                </a:ext>
              </a:extLst>
            </p:cNvPr>
            <p:cNvSpPr/>
            <p:nvPr/>
          </p:nvSpPr>
          <p:spPr>
            <a:xfrm>
              <a:off x="6747648" y="1114901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078CEC4-B9F0-4ACE-AE09-281D415CE5D6}"/>
                </a:ext>
              </a:extLst>
            </p:cNvPr>
            <p:cNvSpPr/>
            <p:nvPr/>
          </p:nvSpPr>
          <p:spPr>
            <a:xfrm>
              <a:off x="11192638" y="1080373"/>
              <a:ext cx="279440" cy="279440"/>
            </a:xfrm>
            <a:prstGeom prst="ellipse">
              <a:avLst/>
            </a:prstGeom>
            <a:solidFill>
              <a:srgbClr val="EBC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CE18A-BE3E-44A4-836E-1400978A7165}"/>
                </a:ext>
              </a:extLst>
            </p:cNvPr>
            <p:cNvSpPr txBox="1"/>
            <p:nvPr/>
          </p:nvSpPr>
          <p:spPr>
            <a:xfrm>
              <a:off x="1426338" y="1478133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수상 시장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717D52-24AD-44CD-AFAC-482DB09A779B}"/>
                </a:ext>
              </a:extLst>
            </p:cNvPr>
            <p:cNvSpPr txBox="1"/>
            <p:nvPr/>
          </p:nvSpPr>
          <p:spPr>
            <a:xfrm>
              <a:off x="10146384" y="1579687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EABC2A"/>
                  </a:solidFill>
                </a:rPr>
                <a:t>아시아티크</a:t>
              </a:r>
              <a:endParaRPr lang="ko-KR" altLang="en-US" sz="2800" dirty="0">
                <a:solidFill>
                  <a:srgbClr val="EABC2A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D3E95D-5A12-4E52-BD4E-4DE96300B004}"/>
              </a:ext>
            </a:extLst>
          </p:cNvPr>
          <p:cNvSpPr txBox="1"/>
          <p:nvPr/>
        </p:nvSpPr>
        <p:spPr>
          <a:xfrm>
            <a:off x="0" y="98096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1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553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1799B0D-17CE-4C3B-B177-E150AE4A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CADCD7-03F6-45CD-BD1E-2BB74923C0A9}"/>
              </a:ext>
            </a:extLst>
          </p:cNvPr>
          <p:cNvSpPr/>
          <p:nvPr/>
        </p:nvSpPr>
        <p:spPr>
          <a:xfrm>
            <a:off x="0" y="1085996"/>
            <a:ext cx="12192000" cy="4312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80C59-7641-4132-A1AD-043FE49032C1}"/>
              </a:ext>
            </a:extLst>
          </p:cNvPr>
          <p:cNvSpPr txBox="1"/>
          <p:nvPr/>
        </p:nvSpPr>
        <p:spPr>
          <a:xfrm>
            <a:off x="838140" y="1459520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2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EB869-04FB-43CB-A59B-B876160D7EF0}"/>
              </a:ext>
            </a:extLst>
          </p:cNvPr>
          <p:cNvSpPr txBox="1"/>
          <p:nvPr/>
        </p:nvSpPr>
        <p:spPr>
          <a:xfrm>
            <a:off x="7059252" y="3422194"/>
            <a:ext cx="298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13AE84-750A-4B9F-AF02-B2A06ADD0AAD}"/>
              </a:ext>
            </a:extLst>
          </p:cNvPr>
          <p:cNvGrpSpPr/>
          <p:nvPr/>
        </p:nvGrpSpPr>
        <p:grpSpPr>
          <a:xfrm>
            <a:off x="965070" y="2997160"/>
            <a:ext cx="11849135" cy="948254"/>
            <a:chOff x="965070" y="2997160"/>
            <a:chExt cx="11849135" cy="9482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4174F3-8A65-43BF-8384-F44FD4429D21}"/>
                </a:ext>
              </a:extLst>
            </p:cNvPr>
            <p:cNvSpPr txBox="1"/>
            <p:nvPr/>
          </p:nvSpPr>
          <p:spPr>
            <a:xfrm>
              <a:off x="5262272" y="3422194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눙눗</a:t>
              </a:r>
              <a:r>
                <a:rPr lang="ko-KR" altLang="en-US" sz="2800" dirty="0">
                  <a:solidFill>
                    <a:schemeClr val="bg1"/>
                  </a:solidFill>
                </a:rPr>
                <a:t> 빌리지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143E22-C180-4950-A2F1-93932C67D3FB}"/>
                </a:ext>
              </a:extLst>
            </p:cNvPr>
            <p:cNvCxnSpPr>
              <a:cxnSpLocks/>
            </p:cNvCxnSpPr>
            <p:nvPr/>
          </p:nvCxnSpPr>
          <p:spPr>
            <a:xfrm>
              <a:off x="1841410" y="3143444"/>
              <a:ext cx="9093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4C4737F-22C8-44B6-BC97-67B87D8CEE41}"/>
                </a:ext>
              </a:extLst>
            </p:cNvPr>
            <p:cNvSpPr/>
            <p:nvPr/>
          </p:nvSpPr>
          <p:spPr>
            <a:xfrm>
              <a:off x="1841390" y="3003724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179C162-0E55-4DC5-9573-628CB9F3582D}"/>
                </a:ext>
              </a:extLst>
            </p:cNvPr>
            <p:cNvSpPr/>
            <p:nvPr/>
          </p:nvSpPr>
          <p:spPr>
            <a:xfrm>
              <a:off x="6006940" y="3031526"/>
              <a:ext cx="279440" cy="279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407E20F-5BDA-4FF2-A5EC-9EE454384ADD}"/>
                </a:ext>
              </a:extLst>
            </p:cNvPr>
            <p:cNvSpPr/>
            <p:nvPr/>
          </p:nvSpPr>
          <p:spPr>
            <a:xfrm>
              <a:off x="10731370" y="2997160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3E3E7F-3A50-4B2D-88F3-0156C13973CC}"/>
                </a:ext>
              </a:extLst>
            </p:cNvPr>
            <p:cNvSpPr txBox="1"/>
            <p:nvPr/>
          </p:nvSpPr>
          <p:spPr>
            <a:xfrm>
              <a:off x="965070" y="3394920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파타야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243F0-DE40-47EB-B969-FFA9D68A1AD8}"/>
                </a:ext>
              </a:extLst>
            </p:cNvPr>
            <p:cNvSpPr txBox="1"/>
            <p:nvPr/>
          </p:nvSpPr>
          <p:spPr>
            <a:xfrm>
              <a:off x="9829705" y="3394920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야시장 구경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06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D3305-ECD3-4A55-8B6F-4E464FB9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A1928-55F2-40D9-8C2B-6F13E06D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E656D-C344-40E9-AD3E-A9FCFD6B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2"/>
            <a:ext cx="12192000" cy="6803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B7CF5E-12D8-4725-89B2-D7BAB5CB7267}"/>
              </a:ext>
            </a:extLst>
          </p:cNvPr>
          <p:cNvSpPr/>
          <p:nvPr/>
        </p:nvSpPr>
        <p:spPr>
          <a:xfrm>
            <a:off x="0" y="1690688"/>
            <a:ext cx="12192000" cy="382111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39F50-9AAF-485D-8983-81E56A99BD42}"/>
              </a:ext>
            </a:extLst>
          </p:cNvPr>
          <p:cNvSpPr txBox="1"/>
          <p:nvPr/>
        </p:nvSpPr>
        <p:spPr>
          <a:xfrm>
            <a:off x="1358900" y="2235200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77B9F-B0C9-4458-8B49-B30A1921218F}"/>
              </a:ext>
            </a:extLst>
          </p:cNvPr>
          <p:cNvSpPr txBox="1"/>
          <p:nvPr/>
        </p:nvSpPr>
        <p:spPr>
          <a:xfrm>
            <a:off x="295035" y="280988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2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B9E64-37C8-4385-939E-0D7940A6118E}"/>
              </a:ext>
            </a:extLst>
          </p:cNvPr>
          <p:cNvGrpSpPr/>
          <p:nvPr/>
        </p:nvGrpSpPr>
        <p:grpSpPr>
          <a:xfrm>
            <a:off x="838200" y="1945739"/>
            <a:ext cx="11849135" cy="948254"/>
            <a:chOff x="965070" y="2997160"/>
            <a:chExt cx="11849135" cy="9482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892E1D-2089-40E9-8A41-C47E4C9A6AB5}"/>
                </a:ext>
              </a:extLst>
            </p:cNvPr>
            <p:cNvSpPr txBox="1"/>
            <p:nvPr/>
          </p:nvSpPr>
          <p:spPr>
            <a:xfrm>
              <a:off x="5262272" y="3422194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눙눗</a:t>
              </a:r>
              <a:r>
                <a:rPr lang="ko-KR" altLang="en-US" sz="2800" dirty="0">
                  <a:solidFill>
                    <a:schemeClr val="bg1"/>
                  </a:solidFill>
                </a:rPr>
                <a:t> 빌리지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E369194-E353-49D8-A6BF-E985C9088E57}"/>
                </a:ext>
              </a:extLst>
            </p:cNvPr>
            <p:cNvCxnSpPr>
              <a:cxnSpLocks/>
            </p:cNvCxnSpPr>
            <p:nvPr/>
          </p:nvCxnSpPr>
          <p:spPr>
            <a:xfrm>
              <a:off x="1841410" y="3143444"/>
              <a:ext cx="9093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5A0B9E7-209F-4A66-8BA5-715539BBA4EF}"/>
                </a:ext>
              </a:extLst>
            </p:cNvPr>
            <p:cNvSpPr/>
            <p:nvPr/>
          </p:nvSpPr>
          <p:spPr>
            <a:xfrm>
              <a:off x="1841390" y="3003724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A99D5DB-B75D-4E58-B1ED-3D6FEA785A2D}"/>
                </a:ext>
              </a:extLst>
            </p:cNvPr>
            <p:cNvSpPr/>
            <p:nvPr/>
          </p:nvSpPr>
          <p:spPr>
            <a:xfrm>
              <a:off x="6006940" y="3031526"/>
              <a:ext cx="279440" cy="279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E4F6A44-53B3-4FAC-B639-102E56218B05}"/>
                </a:ext>
              </a:extLst>
            </p:cNvPr>
            <p:cNvSpPr/>
            <p:nvPr/>
          </p:nvSpPr>
          <p:spPr>
            <a:xfrm>
              <a:off x="10731370" y="2997160"/>
              <a:ext cx="279440" cy="279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5EA3F0-2FF6-4199-9454-E1D33186F4ED}"/>
                </a:ext>
              </a:extLst>
            </p:cNvPr>
            <p:cNvSpPr txBox="1"/>
            <p:nvPr/>
          </p:nvSpPr>
          <p:spPr>
            <a:xfrm>
              <a:off x="965070" y="3394920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</a:rPr>
                <a:t>파타야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AFBBE1-C800-410D-AED9-252B5FDB59B5}"/>
                </a:ext>
              </a:extLst>
            </p:cNvPr>
            <p:cNvSpPr txBox="1"/>
            <p:nvPr/>
          </p:nvSpPr>
          <p:spPr>
            <a:xfrm>
              <a:off x="9829705" y="3394920"/>
              <a:ext cx="298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야시장 구경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1018B1-072F-4336-B42E-45CAAD23F508}"/>
              </a:ext>
            </a:extLst>
          </p:cNvPr>
          <p:cNvSpPr txBox="1"/>
          <p:nvPr/>
        </p:nvSpPr>
        <p:spPr>
          <a:xfrm>
            <a:off x="1511300" y="3332795"/>
            <a:ext cx="909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방콕에서 </a:t>
            </a:r>
            <a:r>
              <a:rPr lang="ko-KR" altLang="en-US" sz="2400" dirty="0" err="1">
                <a:solidFill>
                  <a:schemeClr val="bg1"/>
                </a:solidFill>
              </a:rPr>
              <a:t>파타야는</a:t>
            </a:r>
            <a:r>
              <a:rPr lang="ko-KR" altLang="en-US" sz="2400" dirty="0">
                <a:solidFill>
                  <a:schemeClr val="bg1"/>
                </a:solidFill>
              </a:rPr>
              <a:t> 버스로 한시간정도 소요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이튿날은 태국의 가장 유명 휴양지인 </a:t>
            </a:r>
            <a:r>
              <a:rPr lang="ko-KR" altLang="en-US" sz="2400" dirty="0" err="1">
                <a:solidFill>
                  <a:schemeClr val="bg1"/>
                </a:solidFill>
              </a:rPr>
              <a:t>파타야에서</a:t>
            </a:r>
            <a:r>
              <a:rPr lang="ko-KR" altLang="en-US" sz="2400" dirty="0">
                <a:solidFill>
                  <a:schemeClr val="bg1"/>
                </a:solidFill>
              </a:rPr>
              <a:t> 하루 보낸다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오전엔 수상레포츠를 즐기고 오후에는 수많은 나무로 에워진 정원과 코끼리쇼를 관람하고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저녁에는 </a:t>
            </a:r>
            <a:r>
              <a:rPr lang="ko-KR" altLang="en-US" sz="2400" dirty="0" err="1">
                <a:solidFill>
                  <a:schemeClr val="bg1"/>
                </a:solidFill>
              </a:rPr>
              <a:t>파타야</a:t>
            </a:r>
            <a:r>
              <a:rPr lang="ko-KR" altLang="en-US" sz="2400" dirty="0">
                <a:solidFill>
                  <a:schemeClr val="bg1"/>
                </a:solidFill>
              </a:rPr>
              <a:t> 시내의 야시장을 구경하며 저녁을 먹는다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4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84B02EFB-EDD7-4371-8C21-CDCD2B5F1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-38110" y="227422"/>
            <a:ext cx="12191980" cy="68579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2FD882-87A4-4C7E-A067-72CD040564A7}"/>
              </a:ext>
            </a:extLst>
          </p:cNvPr>
          <p:cNvSpPr/>
          <p:nvPr/>
        </p:nvSpPr>
        <p:spPr>
          <a:xfrm>
            <a:off x="-17435" y="1721017"/>
            <a:ext cx="12192000" cy="4312484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0631B-4351-48CA-8222-69F6C6E739FC}"/>
              </a:ext>
            </a:extLst>
          </p:cNvPr>
          <p:cNvSpPr txBox="1"/>
          <p:nvPr/>
        </p:nvSpPr>
        <p:spPr>
          <a:xfrm>
            <a:off x="533340" y="1721017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3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F25E9-67CD-4CF9-B226-A4B7F2FA2F51}"/>
              </a:ext>
            </a:extLst>
          </p:cNvPr>
          <p:cNvSpPr txBox="1"/>
          <p:nvPr/>
        </p:nvSpPr>
        <p:spPr>
          <a:xfrm>
            <a:off x="6754452" y="3683691"/>
            <a:ext cx="2984500" cy="52322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1C4C5E-C610-487B-8C8F-0CAA454070EA}"/>
              </a:ext>
            </a:extLst>
          </p:cNvPr>
          <p:cNvGrpSpPr/>
          <p:nvPr/>
        </p:nvGrpSpPr>
        <p:grpSpPr>
          <a:xfrm>
            <a:off x="680955" y="3259998"/>
            <a:ext cx="10830090" cy="948254"/>
            <a:chOff x="680955" y="3259998"/>
            <a:chExt cx="10830090" cy="94825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3642A60-95C1-4E8E-8F6B-B55698CE8D58}"/>
                </a:ext>
              </a:extLst>
            </p:cNvPr>
            <p:cNvCxnSpPr>
              <a:cxnSpLocks/>
            </p:cNvCxnSpPr>
            <p:nvPr/>
          </p:nvCxnSpPr>
          <p:spPr>
            <a:xfrm>
              <a:off x="1701910" y="3417641"/>
              <a:ext cx="9093200" cy="0"/>
            </a:xfrm>
            <a:prstGeom prst="line">
              <a:avLst/>
            </a:prstGeom>
            <a:solidFill>
              <a:schemeClr val="tx1">
                <a:alpha val="49000"/>
              </a:schemeClr>
            </a:solidFill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EB59E15-C4D9-4A18-9B9A-D54B4ACB81AD}"/>
                </a:ext>
              </a:extLst>
            </p:cNvPr>
            <p:cNvGrpSpPr/>
            <p:nvPr/>
          </p:nvGrpSpPr>
          <p:grpSpPr>
            <a:xfrm>
              <a:off x="680955" y="3259998"/>
              <a:ext cx="10830090" cy="948254"/>
              <a:chOff x="660270" y="3258657"/>
              <a:chExt cx="10830090" cy="94825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6FBD08E-8394-415C-866A-567C6252D37E}"/>
                  </a:ext>
                </a:extLst>
              </p:cNvPr>
              <p:cNvSpPr/>
              <p:nvPr/>
            </p:nvSpPr>
            <p:spPr>
              <a:xfrm>
                <a:off x="1536590" y="3265221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8623208-83B1-4AEA-8148-251BB11F8C56}"/>
                  </a:ext>
                </a:extLst>
              </p:cNvPr>
              <p:cNvSpPr/>
              <p:nvPr/>
            </p:nvSpPr>
            <p:spPr>
              <a:xfrm>
                <a:off x="10515670" y="3265221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C7D19-154E-4F8F-A86D-F0205BD5833F}"/>
                  </a:ext>
                </a:extLst>
              </p:cNvPr>
              <p:cNvSpPr txBox="1"/>
              <p:nvPr/>
            </p:nvSpPr>
            <p:spPr>
              <a:xfrm>
                <a:off x="660270" y="3656417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시암에서 쇼핑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51D105-10AC-4359-905B-C9E2EDB4BD29}"/>
                  </a:ext>
                </a:extLst>
              </p:cNvPr>
              <p:cNvSpPr txBox="1"/>
              <p:nvPr/>
            </p:nvSpPr>
            <p:spPr>
              <a:xfrm>
                <a:off x="9540980" y="3675072"/>
                <a:ext cx="1949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    </a:t>
                </a:r>
                <a:r>
                  <a:rPr lang="ko-KR" altLang="en-US" sz="2800" dirty="0" err="1">
                    <a:solidFill>
                      <a:schemeClr val="bg1"/>
                    </a:solidFill>
                  </a:rPr>
                  <a:t>루프탑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C56F76-1E97-4FBB-B542-CA80BB685CFA}"/>
                  </a:ext>
                </a:extLst>
              </p:cNvPr>
              <p:cNvSpPr txBox="1"/>
              <p:nvPr/>
            </p:nvSpPr>
            <p:spPr>
              <a:xfrm>
                <a:off x="5262202" y="3683691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</a:rPr>
                  <a:t>카오산</a:t>
                </a:r>
                <a:r>
                  <a:rPr lang="ko-KR" altLang="en-US" sz="2800" dirty="0">
                    <a:solidFill>
                      <a:schemeClr val="bg1"/>
                    </a:solidFill>
                  </a:rPr>
                  <a:t> 로드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7BBC2E9-9A9C-4137-884E-20B1845B469C}"/>
                  </a:ext>
                </a:extLst>
              </p:cNvPr>
              <p:cNvSpPr/>
              <p:nvPr/>
            </p:nvSpPr>
            <p:spPr>
              <a:xfrm>
                <a:off x="6057880" y="3258657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375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1B9AA255-E2D3-45FE-A26A-CDA5C2A43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19" b="11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238013-5DFD-4C72-9091-4D53ABF760C8}"/>
              </a:ext>
            </a:extLst>
          </p:cNvPr>
          <p:cNvSpPr/>
          <p:nvPr/>
        </p:nvSpPr>
        <p:spPr>
          <a:xfrm>
            <a:off x="8745" y="0"/>
            <a:ext cx="12192000" cy="685798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73B5D1-26D1-439F-B2B2-9B7FD2BB54A0}"/>
              </a:ext>
            </a:extLst>
          </p:cNvPr>
          <p:cNvGrpSpPr/>
          <p:nvPr/>
        </p:nvGrpSpPr>
        <p:grpSpPr>
          <a:xfrm>
            <a:off x="1353165" y="966478"/>
            <a:ext cx="10830090" cy="948254"/>
            <a:chOff x="680955" y="3259998"/>
            <a:chExt cx="10830090" cy="94825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46E421E-D52B-4DF4-8C41-20F05F4B4B3D}"/>
                </a:ext>
              </a:extLst>
            </p:cNvPr>
            <p:cNvCxnSpPr>
              <a:cxnSpLocks/>
            </p:cNvCxnSpPr>
            <p:nvPr/>
          </p:nvCxnSpPr>
          <p:spPr>
            <a:xfrm>
              <a:off x="1701910" y="3417641"/>
              <a:ext cx="9093200" cy="0"/>
            </a:xfrm>
            <a:prstGeom prst="line">
              <a:avLst/>
            </a:prstGeom>
            <a:solidFill>
              <a:schemeClr val="tx1">
                <a:alpha val="49000"/>
              </a:schemeClr>
            </a:solidFill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7CD3443-D6AA-4466-ADB2-57A7356FBE64}"/>
                </a:ext>
              </a:extLst>
            </p:cNvPr>
            <p:cNvGrpSpPr/>
            <p:nvPr/>
          </p:nvGrpSpPr>
          <p:grpSpPr>
            <a:xfrm>
              <a:off x="680955" y="3259998"/>
              <a:ext cx="10830090" cy="948254"/>
              <a:chOff x="660270" y="3258657"/>
              <a:chExt cx="10830090" cy="94825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D51A474-F38A-492D-8367-60BA54201CB7}"/>
                  </a:ext>
                </a:extLst>
              </p:cNvPr>
              <p:cNvSpPr/>
              <p:nvPr/>
            </p:nvSpPr>
            <p:spPr>
              <a:xfrm>
                <a:off x="1536590" y="3265221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A8509EA-8E46-48F0-96DC-B60ED109FD9F}"/>
                  </a:ext>
                </a:extLst>
              </p:cNvPr>
              <p:cNvSpPr/>
              <p:nvPr/>
            </p:nvSpPr>
            <p:spPr>
              <a:xfrm>
                <a:off x="10515670" y="3265221"/>
                <a:ext cx="279440" cy="2794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F441C9-096D-4C11-AB28-489BB188CCE3}"/>
                  </a:ext>
                </a:extLst>
              </p:cNvPr>
              <p:cNvSpPr txBox="1"/>
              <p:nvPr/>
            </p:nvSpPr>
            <p:spPr>
              <a:xfrm>
                <a:off x="660270" y="3656417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시암에서 쇼핑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AB64D-A9F0-46EC-B4DA-4A4D0D3A0B44}"/>
                  </a:ext>
                </a:extLst>
              </p:cNvPr>
              <p:cNvSpPr txBox="1"/>
              <p:nvPr/>
            </p:nvSpPr>
            <p:spPr>
              <a:xfrm>
                <a:off x="9540980" y="3675072"/>
                <a:ext cx="1949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</a:rPr>
                  <a:t>    </a:t>
                </a:r>
                <a:r>
                  <a:rPr lang="ko-KR" altLang="en-US" sz="2800" dirty="0" err="1">
                    <a:solidFill>
                      <a:schemeClr val="bg1"/>
                    </a:solidFill>
                  </a:rPr>
                  <a:t>루프탑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4FD290-0264-4569-80BD-B453536279B5}"/>
                  </a:ext>
                </a:extLst>
              </p:cNvPr>
              <p:cNvSpPr txBox="1"/>
              <p:nvPr/>
            </p:nvSpPr>
            <p:spPr>
              <a:xfrm>
                <a:off x="5262202" y="3683691"/>
                <a:ext cx="2984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rgbClr val="ECBC24"/>
                    </a:solidFill>
                  </a:rPr>
                  <a:t>카오산</a:t>
                </a:r>
                <a:r>
                  <a:rPr lang="ko-KR" altLang="en-US" sz="2800" dirty="0">
                    <a:solidFill>
                      <a:srgbClr val="ECBC24"/>
                    </a:solidFill>
                  </a:rPr>
                  <a:t> 로드</a:t>
                </a: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587FB6-D898-4CCB-8EC1-5F677CB45E96}"/>
                  </a:ext>
                </a:extLst>
              </p:cNvPr>
              <p:cNvSpPr/>
              <p:nvPr/>
            </p:nvSpPr>
            <p:spPr>
              <a:xfrm>
                <a:off x="6057880" y="3258657"/>
                <a:ext cx="279440" cy="279440"/>
              </a:xfrm>
              <a:prstGeom prst="ellipse">
                <a:avLst/>
              </a:prstGeom>
              <a:solidFill>
                <a:srgbClr val="EABC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DFE576-A1DB-4A8C-A256-FCD77223A8E5}"/>
              </a:ext>
            </a:extLst>
          </p:cNvPr>
          <p:cNvSpPr txBox="1"/>
          <p:nvPr/>
        </p:nvSpPr>
        <p:spPr>
          <a:xfrm>
            <a:off x="240410" y="227865"/>
            <a:ext cx="652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i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Day 3</a:t>
            </a:r>
            <a:endParaRPr lang="ko-KR" altLang="en-US" sz="5800" i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D61FC-D59E-4322-90C9-C878EDB66F50}"/>
              </a:ext>
            </a:extLst>
          </p:cNvPr>
          <p:cNvSpPr txBox="1"/>
          <p:nvPr/>
        </p:nvSpPr>
        <p:spPr>
          <a:xfrm>
            <a:off x="469900" y="2943311"/>
            <a:ext cx="8877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rgbClr val="EABC2A"/>
                </a:solidFill>
              </a:rPr>
              <a:t>카오산로드</a:t>
            </a:r>
            <a:endParaRPr lang="en-US" altLang="ko-KR" sz="3200" dirty="0">
              <a:solidFill>
                <a:srgbClr val="EABC2A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전세계 여행객들의 성지이자 태국 </a:t>
            </a:r>
            <a:r>
              <a:rPr lang="ko-KR" altLang="en-US" sz="2400" dirty="0" err="1">
                <a:solidFill>
                  <a:schemeClr val="bg1"/>
                </a:solidFill>
              </a:rPr>
              <a:t>야시장중</a:t>
            </a:r>
            <a:r>
              <a:rPr lang="ko-KR" altLang="en-US" sz="2400" dirty="0">
                <a:solidFill>
                  <a:schemeClr val="bg1"/>
                </a:solidFill>
              </a:rPr>
              <a:t> 가장 대표적인 곳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이곳에서 로컬 마사지는 가격이 저렴하면서도 시원하다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여행중 가장 이국적인 모습을 </a:t>
            </a:r>
            <a:r>
              <a:rPr lang="ko-KR" altLang="en-US" sz="2400" dirty="0" err="1">
                <a:solidFill>
                  <a:schemeClr val="bg1"/>
                </a:solidFill>
              </a:rPr>
              <a:t>느낄수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있는곳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낮보다는 밤에 가야 분위기를 느낄 수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2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300</Words>
  <Application>Microsoft Office PowerPoint</Application>
  <PresentationFormat>와이드스크린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바탕</vt:lpstr>
      <vt:lpstr>Arial</vt:lpstr>
      <vt:lpstr>Dubai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23</cp:revision>
  <dcterms:created xsi:type="dcterms:W3CDTF">2017-10-21T07:01:52Z</dcterms:created>
  <dcterms:modified xsi:type="dcterms:W3CDTF">2017-10-21T10:31:09Z</dcterms:modified>
</cp:coreProperties>
</file>